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D4443-2B61-492B-A347-19EF08555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1B951-BADE-4063-88E2-1C595DB48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DC3EF-2A1A-43FC-B97B-FD8F81205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53A4-B53F-4E60-9D22-B618B3ADDEDA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71FE0-12DC-4CC2-B24F-71A1F2BE0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598FA-843F-49C4-91F7-71A6FE858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6A03-A795-47BD-8011-BBADD1F0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2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CF88-78E7-4F54-AF79-C0CB2AD37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008692-ACE5-4A43-B9A7-7B3CE627E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2068E-EDC3-4642-9CB5-B2A56C19F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53A4-B53F-4E60-9D22-B618B3ADDEDA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5B08C-4BB7-41FA-B008-52EF439C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9B327-F4F8-4A67-BDBA-4CD275526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6A03-A795-47BD-8011-BBADD1F0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13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6CD2E8-FE7F-4890-83BF-D7F2EE037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562E80-066B-4A09-8CC1-6D11578B5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DBCD3-CE54-47C7-8935-F639A2F1C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53A4-B53F-4E60-9D22-B618B3ADDEDA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F4062-B743-4DFC-A860-8B45C2FA6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B6BE6-B8BB-40A4-B1B5-BD831FD9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6A03-A795-47BD-8011-BBADD1F0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33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DECA-151C-472A-88F6-C8504A23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A55E6-3B42-4C26-858E-3CA7CA0B6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FA5BD-B281-4EE7-8FEF-DA761B5E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53A4-B53F-4E60-9D22-B618B3ADDEDA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7DA23-4565-484F-A788-32E415569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69345-8EA3-4032-BA97-96B6F9AB5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6A03-A795-47BD-8011-BBADD1F0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05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58E9C-3DB8-4DC5-A252-A91DF17CC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C37B3-4643-4F04-806D-D42ACA639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8074E-7817-4396-A43A-BC9499287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53A4-B53F-4E60-9D22-B618B3ADDEDA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9E462-626B-4127-9CFD-4879E01C7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E5A21-15EC-4ADB-9009-5A1ECC429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6A03-A795-47BD-8011-BBADD1F0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44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E6639-F297-4720-868A-00B06BFA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1A568-822B-4A3B-9127-FFBD17FFB9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59FE7-2695-42F5-A258-7D543A0BF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1545B-A764-4ADF-ACD9-D40BF6B5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53A4-B53F-4E60-9D22-B618B3ADDEDA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2EEE55-F8CA-4008-902C-5F7EA51F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D3A4A-D692-4423-AF2A-FEC95398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6A03-A795-47BD-8011-BBADD1F0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4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12B09-180E-452D-9290-33556CAC9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FBE6C-8F35-4570-B9B4-CABC55066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EE8A46-EB91-4D9A-ADAC-2F660CEBD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BB0DE6-9B95-437E-A14A-D87BE3008A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45E1B3-9D88-4194-AF51-99312F2746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8255DC-6BBF-449D-84B6-F585951FB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53A4-B53F-4E60-9D22-B618B3ADDEDA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33924F-ACB7-47B6-91C7-F3A14E026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47C2F4-55A6-4E8C-B4CB-24E6E448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6A03-A795-47BD-8011-BBADD1F0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85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D0A89-CE87-458F-8BB1-D512940A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0207C9-25C3-4941-B687-61987416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53A4-B53F-4E60-9D22-B618B3ADDEDA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C7AA7D-FC03-4946-9288-72D07E1A5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C8C07-CFF2-4BB7-BA8E-F582B4C3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6A03-A795-47BD-8011-BBADD1F0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05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FD15B3-FAB8-4B98-B375-FF63C375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53A4-B53F-4E60-9D22-B618B3ADDEDA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00ACC-F3F9-4F0F-8583-CB492332F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E60CC-EA5C-4D51-8839-01993DA6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6A03-A795-47BD-8011-BBADD1F0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6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1A3BB-EB26-4158-B985-BF0905868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DA6B0-3353-4B63-837E-391D6EC66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E05A3-95D6-4B9D-90FB-838A0C89E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828C6-31F4-4804-B054-8BF0085B4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53A4-B53F-4E60-9D22-B618B3ADDEDA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9F32-5D99-473E-AF3E-693A0BA63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6D1DD-E3BE-42F7-9225-1F4037CDD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6A03-A795-47BD-8011-BBADD1F0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4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55AC-D748-4F95-8CE8-74722EF0B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25AF35-919A-4A0E-AF1D-F75591ECE7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738BE-B45A-4C75-8C0B-90888FFAD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018F4-061B-4FDC-9661-FC730E26B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53A4-B53F-4E60-9D22-B618B3ADDEDA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831AA-2F06-4E85-98FE-5006D3BAF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2A781-8871-446A-AAC4-1FA8DB6D0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E6A03-A795-47BD-8011-BBADD1F0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32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16A212-C937-4A0F-AB8F-0C8F6766A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7383D-90EA-4E09-BAA2-830FE3FE7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8EDBD-72A1-4145-B6E5-E7764CE05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453A4-B53F-4E60-9D22-B618B3ADDEDA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2765D-2684-4CE6-9389-C916115724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93BA1-3144-4D9B-83EF-B19AD3937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E6A03-A795-47BD-8011-BBADD1F07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97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974FC9-155C-46AB-9846-C8C19F27CDFB}"/>
              </a:ext>
            </a:extLst>
          </p:cNvPr>
          <p:cNvSpPr txBox="1"/>
          <p:nvPr/>
        </p:nvSpPr>
        <p:spPr>
          <a:xfrm>
            <a:off x="1377244" y="1286933"/>
            <a:ext cx="94375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Edwardian Script ITC" panose="030303020407070D0804" pitchFamily="66" charset="0"/>
              </a:rPr>
              <a:t>All for one </a:t>
            </a:r>
            <a:r>
              <a:rPr lang="en-US" sz="8800" b="1" dirty="0" err="1">
                <a:latin typeface="Edwardian Script ITC" panose="030303020407070D0804" pitchFamily="66" charset="0"/>
              </a:rPr>
              <a:t>one</a:t>
            </a:r>
            <a:r>
              <a:rPr lang="en-US" sz="8800" b="1" dirty="0">
                <a:latin typeface="Edwardian Script ITC" panose="030303020407070D0804" pitchFamily="66" charset="0"/>
              </a:rPr>
              <a:t> for 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F093B-8A7F-458F-8FB4-7AA07D9DC18D}"/>
              </a:ext>
            </a:extLst>
          </p:cNvPr>
          <p:cNvSpPr txBox="1"/>
          <p:nvPr/>
        </p:nvSpPr>
        <p:spPr>
          <a:xfrm>
            <a:off x="1377244" y="3321755"/>
            <a:ext cx="94375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Edwardian Script ITC" panose="030303020407070D0804" pitchFamily="66" charset="0"/>
              </a:rPr>
              <a:t>Author: Bamshad Shirmohammadi</a:t>
            </a:r>
          </a:p>
          <a:p>
            <a:r>
              <a:rPr lang="en-US" sz="3200" dirty="0">
                <a:latin typeface="Edwardian Script ITC" panose="030303020407070D0804" pitchFamily="66" charset="0"/>
              </a:rPr>
              <a:t>Supervisor: Professor </a:t>
            </a:r>
            <a:r>
              <a:rPr lang="en-US" sz="3200" dirty="0" err="1">
                <a:latin typeface="Edwardian Script ITC" panose="030303020407070D0804" pitchFamily="66" charset="0"/>
              </a:rPr>
              <a:t>Arend</a:t>
            </a:r>
            <a:r>
              <a:rPr lang="en-US" sz="3200" dirty="0">
                <a:latin typeface="Edwardian Script ITC" panose="030303020407070D0804" pitchFamily="66" charset="0"/>
              </a:rPr>
              <a:t> Hintze</a:t>
            </a:r>
          </a:p>
        </p:txBody>
      </p:sp>
    </p:spTree>
    <p:extLst>
      <p:ext uri="{BB962C8B-B14F-4D97-AF65-F5344CB8AC3E}">
        <p14:creationId xmlns:p14="http://schemas.microsoft.com/office/powerpoint/2010/main" val="3253150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294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5D872CE-9977-49C6-A480-D6C9813FC1EB}"/>
              </a:ext>
            </a:extLst>
          </p:cNvPr>
          <p:cNvGrpSpPr/>
          <p:nvPr/>
        </p:nvGrpSpPr>
        <p:grpSpPr>
          <a:xfrm>
            <a:off x="0" y="301600"/>
            <a:ext cx="6159027" cy="6548379"/>
            <a:chOff x="0" y="301600"/>
            <a:chExt cx="6159027" cy="6548379"/>
          </a:xfrm>
        </p:grpSpPr>
        <p:pic>
          <p:nvPicPr>
            <p:cNvPr id="8" name="Picture 7" descr="A portrait of a person&#10;&#10;Description automatically generated">
              <a:extLst>
                <a:ext uri="{FF2B5EF4-FFF2-40B4-BE49-F238E27FC236}">
                  <a16:creationId xmlns:a16="http://schemas.microsoft.com/office/drawing/2014/main" id="{75D43397-152A-4B11-B9E1-1732E9FB3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001396"/>
              <a:ext cx="3848583" cy="3848583"/>
            </a:xfrm>
            <a:prstGeom prst="rect">
              <a:avLst/>
            </a:prstGeom>
          </p:spPr>
        </p:pic>
        <p:sp>
          <p:nvSpPr>
            <p:cNvPr id="11" name="Thought Bubble: Cloud 10">
              <a:extLst>
                <a:ext uri="{FF2B5EF4-FFF2-40B4-BE49-F238E27FC236}">
                  <a16:creationId xmlns:a16="http://schemas.microsoft.com/office/drawing/2014/main" id="{C0C96FCF-A6E8-4B97-8BE0-217ABD51BAFA}"/>
                </a:ext>
              </a:extLst>
            </p:cNvPr>
            <p:cNvSpPr/>
            <p:nvPr/>
          </p:nvSpPr>
          <p:spPr>
            <a:xfrm>
              <a:off x="1277304" y="301600"/>
              <a:ext cx="4881723" cy="2502473"/>
            </a:xfrm>
            <a:prstGeom prst="cloudCallout">
              <a:avLst>
                <a:gd name="adj1" fmla="val -23482"/>
                <a:gd name="adj2" fmla="val 74468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Edwardian Script ITC" panose="030303020407070D0804" pitchFamily="66" charset="0"/>
                </a:rPr>
                <a:t>It is a Beautiful dream! 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  <a:latin typeface="Edwardian Script ITC" panose="030303020407070D0804" pitchFamily="66" charset="0"/>
                </a:rPr>
                <a:t>By the way, I am going to establish one  of the best schools in the real world!</a:t>
              </a:r>
              <a:endParaRPr lang="en-US" sz="2800" dirty="0">
                <a:latin typeface="Edwardian Script ITC" panose="030303020407070D0804" pitchFamily="66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2B8F43-A0C7-40CF-AB6C-F343FF26139E}"/>
              </a:ext>
            </a:extLst>
          </p:cNvPr>
          <p:cNvGrpSpPr/>
          <p:nvPr/>
        </p:nvGrpSpPr>
        <p:grpSpPr>
          <a:xfrm>
            <a:off x="6096000" y="130320"/>
            <a:ext cx="4881723" cy="5176226"/>
            <a:chOff x="6096000" y="130320"/>
            <a:chExt cx="4881723" cy="517622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E95251-94AF-466F-A05E-ACB98A9E3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9471" y="2804073"/>
              <a:ext cx="2508252" cy="2502473"/>
            </a:xfrm>
            <a:prstGeom prst="rect">
              <a:avLst/>
            </a:prstGeom>
          </p:spPr>
        </p:pic>
        <p:sp>
          <p:nvSpPr>
            <p:cNvPr id="14" name="Thought Bubble: Cloud 13">
              <a:extLst>
                <a:ext uri="{FF2B5EF4-FFF2-40B4-BE49-F238E27FC236}">
                  <a16:creationId xmlns:a16="http://schemas.microsoft.com/office/drawing/2014/main" id="{4C659063-04FD-4176-844F-2F4694092B98}"/>
                </a:ext>
              </a:extLst>
            </p:cNvPr>
            <p:cNvSpPr/>
            <p:nvPr/>
          </p:nvSpPr>
          <p:spPr>
            <a:xfrm>
              <a:off x="6096000" y="130320"/>
              <a:ext cx="3848582" cy="2372811"/>
            </a:xfrm>
            <a:prstGeom prst="cloudCallout">
              <a:avLst>
                <a:gd name="adj1" fmla="val 24729"/>
                <a:gd name="adj2" fmla="val 710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Edwardian Script ITC" panose="030303020407070D0804" pitchFamily="66" charset="0"/>
                </a:rPr>
                <a:t>Imagine a school which all the students help the weakest one!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A43B47-2C44-47E1-A723-A4CFDC230AAB}"/>
              </a:ext>
            </a:extLst>
          </p:cNvPr>
          <p:cNvGrpSpPr/>
          <p:nvPr/>
        </p:nvGrpSpPr>
        <p:grpSpPr>
          <a:xfrm>
            <a:off x="3460830" y="2674411"/>
            <a:ext cx="4618299" cy="3523769"/>
            <a:chOff x="3460830" y="2674411"/>
            <a:chExt cx="4618299" cy="352376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455B94A-2F30-4821-858F-8FBEDF6F2EC3}"/>
                </a:ext>
              </a:extLst>
            </p:cNvPr>
            <p:cNvSpPr/>
            <p:nvPr/>
          </p:nvSpPr>
          <p:spPr>
            <a:xfrm>
              <a:off x="3844725" y="5353228"/>
              <a:ext cx="2083443" cy="8449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dwardian Script ITC" panose="030303020407070D0804" pitchFamily="66" charset="0"/>
                </a:rPr>
                <a:t>WE</a:t>
              </a:r>
              <a:endParaRPr lang="en-US" b="1" dirty="0">
                <a:solidFill>
                  <a:schemeClr val="tx1"/>
                </a:solidFill>
                <a:latin typeface="Edwardian Script ITC" panose="030303020407070D0804" pitchFamily="66" charset="0"/>
              </a:endParaRPr>
            </a:p>
          </p:txBody>
        </p:sp>
        <p:sp>
          <p:nvSpPr>
            <p:cNvPr id="18" name="Thought Bubble: Cloud 17">
              <a:extLst>
                <a:ext uri="{FF2B5EF4-FFF2-40B4-BE49-F238E27FC236}">
                  <a16:creationId xmlns:a16="http://schemas.microsoft.com/office/drawing/2014/main" id="{C19DFFF1-D64D-4F1B-947A-3B6331F065A5}"/>
                </a:ext>
              </a:extLst>
            </p:cNvPr>
            <p:cNvSpPr/>
            <p:nvPr/>
          </p:nvSpPr>
          <p:spPr>
            <a:xfrm>
              <a:off x="3460830" y="2674411"/>
              <a:ext cx="4618299" cy="2155232"/>
            </a:xfrm>
            <a:prstGeom prst="cloudCallout">
              <a:avLst>
                <a:gd name="adj1" fmla="val -25035"/>
                <a:gd name="adj2" fmla="val 705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Edwardian Script ITC" panose="030303020407070D0804" pitchFamily="66" charset="0"/>
                </a:rPr>
                <a:t>Can we find a common ground?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151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2EF591-066C-4343-8FCA-158351C35250}"/>
              </a:ext>
            </a:extLst>
          </p:cNvPr>
          <p:cNvSpPr txBox="1"/>
          <p:nvPr/>
        </p:nvSpPr>
        <p:spPr>
          <a:xfrm>
            <a:off x="4745620" y="565792"/>
            <a:ext cx="65859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Edwardian Script ITC" panose="030303020407070D0804" pitchFamily="66" charset="0"/>
              </a:rPr>
              <a:t>We: Yes, it is a bit far fetching in the world of humans but, we are going to do it in world of Artificial Intelligence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67A22-6C0E-4CE2-8A2C-A1F221AE85DE}"/>
              </a:ext>
            </a:extLst>
          </p:cNvPr>
          <p:cNvSpPr txBox="1"/>
          <p:nvPr/>
        </p:nvSpPr>
        <p:spPr>
          <a:xfrm>
            <a:off x="4745620" y="2812119"/>
            <a:ext cx="62966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Edwardian Script ITC" panose="030303020407070D0804" pitchFamily="66" charset="0"/>
              </a:rPr>
              <a:t>We: We will check if groups of AI controllers (agents) to perform better individually and in teams at the same time.</a:t>
            </a:r>
          </a:p>
          <a:p>
            <a:endParaRPr lang="en-US" sz="2800" dirty="0">
              <a:latin typeface="Edwardian Script ITC" panose="030303020407070D0804" pitchFamily="66" charset="0"/>
            </a:endParaRPr>
          </a:p>
          <a:p>
            <a:r>
              <a:rPr lang="en-US" sz="2800" dirty="0">
                <a:latin typeface="Edwardian Script ITC" panose="030303020407070D0804" pitchFamily="66" charset="0"/>
              </a:rPr>
              <a:t>For this propose we have used  a framework called MABE for creating evolvable  artificial robots!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F270A-9D61-46C3-A6F4-3B56F827C088}"/>
              </a:ext>
            </a:extLst>
          </p:cNvPr>
          <p:cNvSpPr txBox="1"/>
          <p:nvPr/>
        </p:nvSpPr>
        <p:spPr>
          <a:xfrm>
            <a:off x="4745620" y="1752760"/>
            <a:ext cx="6273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Edwardian Script ITC" panose="030303020407070D0804" pitchFamily="66" charset="0"/>
              </a:rPr>
              <a:t>You: how?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F8B378-15C9-4925-B09D-9FA6981C0B64}"/>
              </a:ext>
            </a:extLst>
          </p:cNvPr>
          <p:cNvGrpSpPr/>
          <p:nvPr/>
        </p:nvGrpSpPr>
        <p:grpSpPr>
          <a:xfrm>
            <a:off x="438036" y="565792"/>
            <a:ext cx="4172545" cy="6018030"/>
            <a:chOff x="611656" y="127322"/>
            <a:chExt cx="4172545" cy="60180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B63CEB-2371-4576-8080-C5A28031F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656" y="2157874"/>
              <a:ext cx="2534602" cy="3987478"/>
            </a:xfrm>
            <a:prstGeom prst="rect">
              <a:avLst/>
            </a:prstGeom>
          </p:spPr>
        </p:pic>
        <p:sp>
          <p:nvSpPr>
            <p:cNvPr id="10" name="Thought Bubble: Cloud 9">
              <a:extLst>
                <a:ext uri="{FF2B5EF4-FFF2-40B4-BE49-F238E27FC236}">
                  <a16:creationId xmlns:a16="http://schemas.microsoft.com/office/drawing/2014/main" id="{E79AECFE-F3B6-47EE-BA99-7B75D3AF69B9}"/>
                </a:ext>
              </a:extLst>
            </p:cNvPr>
            <p:cNvSpPr/>
            <p:nvPr/>
          </p:nvSpPr>
          <p:spPr>
            <a:xfrm>
              <a:off x="611656" y="127322"/>
              <a:ext cx="4172545" cy="1887048"/>
            </a:xfrm>
            <a:prstGeom prst="cloudCallout">
              <a:avLst>
                <a:gd name="adj1" fmla="val -14951"/>
                <a:gd name="adj2" fmla="val 7185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Edwardian Script ITC" panose="030303020407070D0804" pitchFamily="66" charset="0"/>
                </a:rPr>
                <a:t>Evolvable artificial robots?  I am confused!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493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A7FFF91D-41C5-4E9A-8241-FDA650CE2D6A}"/>
              </a:ext>
            </a:extLst>
          </p:cNvPr>
          <p:cNvSpPr/>
          <p:nvPr/>
        </p:nvSpPr>
        <p:spPr>
          <a:xfrm>
            <a:off x="983848" y="462987"/>
            <a:ext cx="4409955" cy="2364129"/>
          </a:xfrm>
          <a:prstGeom prst="cloudCallout">
            <a:avLst>
              <a:gd name="adj1" fmla="val -22933"/>
              <a:gd name="adj2" fmla="val 6984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Edwardian Script ITC" panose="030303020407070D0804" pitchFamily="66" charset="0"/>
              </a:rPr>
              <a:t>"If I have seen further it is by standing on the shoulders of Giants.”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3D09B-812D-4241-86FC-1893DEA74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3" y="3275634"/>
            <a:ext cx="2610175" cy="3211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12EFD1-BF88-4416-B8E4-FE60C6EB5852}"/>
              </a:ext>
            </a:extLst>
          </p:cNvPr>
          <p:cNvSpPr txBox="1"/>
          <p:nvPr/>
        </p:nvSpPr>
        <p:spPr>
          <a:xfrm>
            <a:off x="6003403" y="2398471"/>
            <a:ext cx="42517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Edwardian Script ITC" panose="030303020407070D0804" pitchFamily="66" charset="0"/>
              </a:rPr>
              <a:t>MABE creates and manages populations of </a:t>
            </a:r>
            <a:r>
              <a:rPr lang="en-US" sz="2800" b="1" dirty="0">
                <a:latin typeface="Edwardian Script ITC" panose="030303020407070D0804" pitchFamily="66" charset="0"/>
              </a:rPr>
              <a:t>evolving digital organisms </a:t>
            </a:r>
            <a:r>
              <a:rPr lang="en-US" sz="2800" dirty="0">
                <a:latin typeface="Edwardian Script ITC" panose="030303020407070D0804" pitchFamily="66" charset="0"/>
              </a:rPr>
              <a:t>which are evaluated in </a:t>
            </a:r>
            <a:r>
              <a:rPr lang="en-US" sz="2800" b="1" dirty="0">
                <a:latin typeface="Edwardian Script ITC" panose="030303020407070D0804" pitchFamily="66" charset="0"/>
              </a:rPr>
              <a:t>worlds</a:t>
            </a:r>
            <a:r>
              <a:rPr lang="en-US" sz="2800" dirty="0">
                <a:latin typeface="Edwardian Script ITC" panose="030303020407070D0804" pitchFamily="66" charset="0"/>
              </a:rPr>
              <a:t>. Using the results of the </a:t>
            </a:r>
            <a:r>
              <a:rPr lang="en-US" sz="2800" b="1" dirty="0">
                <a:latin typeface="Edwardian Script ITC" panose="030303020407070D0804" pitchFamily="66" charset="0"/>
              </a:rPr>
              <a:t>evaluations</a:t>
            </a:r>
            <a:r>
              <a:rPr lang="en-US" sz="2800" dirty="0">
                <a:latin typeface="Edwardian Script ITC" panose="030303020407070D0804" pitchFamily="66" charset="0"/>
              </a:rPr>
              <a:t> new populations are generated by means of </a:t>
            </a:r>
            <a:r>
              <a:rPr lang="en-US" sz="2800" b="1" dirty="0">
                <a:latin typeface="Edwardian Script ITC" panose="030303020407070D0804" pitchFamily="66" charset="0"/>
              </a:rPr>
              <a:t>natural</a:t>
            </a:r>
            <a:r>
              <a:rPr lang="en-US" sz="2800" dirty="0">
                <a:latin typeface="Edwardian Script ITC" panose="030303020407070D0804" pitchFamily="66" charset="0"/>
              </a:rPr>
              <a:t>, artificial, and/or sexual </a:t>
            </a:r>
            <a:r>
              <a:rPr lang="en-US" sz="2800" b="1" dirty="0">
                <a:latin typeface="Edwardian Script ITC" panose="030303020407070D0804" pitchFamily="66" charset="0"/>
              </a:rPr>
              <a:t>selection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9850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FAAFO_illustration (1)">
            <a:hlinkClick r:id="" action="ppaction://media"/>
            <a:extLst>
              <a:ext uri="{FF2B5EF4-FFF2-40B4-BE49-F238E27FC236}">
                <a16:creationId xmlns:a16="http://schemas.microsoft.com/office/drawing/2014/main" id="{01580789-6F9D-4419-957E-2148223908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20255" y="95250"/>
            <a:ext cx="6667500" cy="66675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27242EA-01C9-42DB-89F3-1C7BD36DC7A3}"/>
              </a:ext>
            </a:extLst>
          </p:cNvPr>
          <p:cNvGrpSpPr/>
          <p:nvPr/>
        </p:nvGrpSpPr>
        <p:grpSpPr>
          <a:xfrm>
            <a:off x="428263" y="1863523"/>
            <a:ext cx="4074288" cy="4247317"/>
            <a:chOff x="1608881" y="1678328"/>
            <a:chExt cx="4074288" cy="424731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C7F1F9C-4E96-4D85-A670-8D504C2FC245}"/>
                </a:ext>
              </a:extLst>
            </p:cNvPr>
            <p:cNvSpPr txBox="1"/>
            <p:nvPr/>
          </p:nvSpPr>
          <p:spPr>
            <a:xfrm>
              <a:off x="1840374" y="1678328"/>
              <a:ext cx="2210766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Edwardian Script ITC" panose="030303020407070D0804" pitchFamily="66" charset="0"/>
                </a:rPr>
                <a:t>Group mode: </a:t>
              </a:r>
            </a:p>
            <a:p>
              <a:r>
                <a:rPr lang="en-US" sz="2800" dirty="0">
                  <a:latin typeface="Edwardian Script ITC" panose="030303020407070D0804" pitchFamily="66" charset="0"/>
                </a:rPr>
                <a:t>clonal </a:t>
              </a:r>
            </a:p>
            <a:p>
              <a:r>
                <a:rPr lang="en-US" sz="2800" dirty="0">
                  <a:latin typeface="Edwardian Script ITC" panose="030303020407070D0804" pitchFamily="66" charset="0"/>
                </a:rPr>
                <a:t>and not clonal</a:t>
              </a:r>
            </a:p>
            <a:p>
              <a:endParaRPr lang="en-US" sz="2800" dirty="0">
                <a:latin typeface="Edwardian Script ITC" panose="030303020407070D0804" pitchFamily="66" charset="0"/>
              </a:endParaRPr>
            </a:p>
            <a:p>
              <a:r>
                <a:rPr lang="en-US" sz="2800" dirty="0">
                  <a:latin typeface="Edwardian Script ITC" panose="030303020407070D0804" pitchFamily="66" charset="0"/>
                </a:rPr>
                <a:t>Reward sachem: </a:t>
              </a:r>
            </a:p>
            <a:p>
              <a:r>
                <a:rPr lang="en-US" sz="2800" dirty="0">
                  <a:latin typeface="Edwardian Script ITC" panose="030303020407070D0804" pitchFamily="66" charset="0"/>
                </a:rPr>
                <a:t>Individual,  </a:t>
              </a:r>
            </a:p>
            <a:p>
              <a:r>
                <a:rPr lang="en-US" sz="2800" dirty="0">
                  <a:latin typeface="Edwardian Script ITC" panose="030303020407070D0804" pitchFamily="66" charset="0"/>
                </a:rPr>
                <a:t>maximum,</a:t>
              </a:r>
            </a:p>
            <a:p>
              <a:r>
                <a:rPr lang="en-US" sz="2800" dirty="0">
                  <a:latin typeface="Edwardian Script ITC" panose="030303020407070D0804" pitchFamily="66" charset="0"/>
                </a:rPr>
                <a:t>minimum, </a:t>
              </a:r>
            </a:p>
            <a:p>
              <a:r>
                <a:rPr lang="en-US" sz="2800" dirty="0">
                  <a:latin typeface="Edwardian Script ITC" panose="030303020407070D0804" pitchFamily="66" charset="0"/>
                </a:rPr>
                <a:t>and average.</a:t>
              </a:r>
            </a:p>
            <a:p>
              <a:endParaRPr lang="en-US" dirty="0"/>
            </a:p>
          </p:txBody>
        </p:sp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07A8EAB8-BA3F-4F8D-9C86-F60037C95085}"/>
                </a:ext>
              </a:extLst>
            </p:cNvPr>
            <p:cNvSpPr/>
            <p:nvPr/>
          </p:nvSpPr>
          <p:spPr>
            <a:xfrm>
              <a:off x="1608881" y="4305782"/>
              <a:ext cx="1632030" cy="856527"/>
            </a:xfrm>
            <a:prstGeom prst="wedgeEllipseCallout">
              <a:avLst>
                <a:gd name="adj1" fmla="val 99025"/>
                <a:gd name="adj2" fmla="val -6047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076F68-B93E-4664-931F-F58CBE1DA4B9}"/>
                </a:ext>
              </a:extLst>
            </p:cNvPr>
            <p:cNvSpPr/>
            <p:nvPr/>
          </p:nvSpPr>
          <p:spPr>
            <a:xfrm>
              <a:off x="3877518" y="3466619"/>
              <a:ext cx="1805651" cy="87678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Edwardian Script ITC" panose="030303020407070D0804" pitchFamily="66" charset="0"/>
                </a:rPr>
                <a:t>Research gap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546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8CD2909-63FD-45E6-A555-DE171DA3008F}"/>
              </a:ext>
            </a:extLst>
          </p:cNvPr>
          <p:cNvSpPr txBox="1"/>
          <p:nvPr/>
        </p:nvSpPr>
        <p:spPr>
          <a:xfrm>
            <a:off x="6701403" y="219919"/>
            <a:ext cx="4157699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Edwardian Script ITC" panose="030303020407070D0804" pitchFamily="66" charset="0"/>
              </a:rPr>
              <a:t>Our world selection</a:t>
            </a:r>
          </a:p>
          <a:p>
            <a:endParaRPr lang="en-US" sz="2800" dirty="0">
              <a:latin typeface="Edwardian Script ITC" panose="030303020407070D0804" pitchFamily="66" charset="0"/>
            </a:endParaRPr>
          </a:p>
          <a:p>
            <a:r>
              <a:rPr lang="en-US" sz="2800" dirty="0">
                <a:latin typeface="Edwardian Script ITC" panose="030303020407070D0804" pitchFamily="66" charset="0"/>
              </a:rPr>
              <a:t>Individual: The one who gain more scores has higher chance to reproduce.</a:t>
            </a:r>
          </a:p>
          <a:p>
            <a:endParaRPr lang="en-US" sz="2800" dirty="0">
              <a:latin typeface="Edwardian Script ITC" panose="030303020407070D0804" pitchFamily="66" charset="0"/>
            </a:endParaRPr>
          </a:p>
          <a:p>
            <a:r>
              <a:rPr lang="en-US" sz="2800" dirty="0">
                <a:latin typeface="Edwardian Script ITC" panose="030303020407070D0804" pitchFamily="66" charset="0"/>
              </a:rPr>
              <a:t>Minimum:</a:t>
            </a:r>
          </a:p>
          <a:p>
            <a:endParaRPr lang="en-US" sz="2800" dirty="0">
              <a:latin typeface="Edwardian Script ITC" panose="030303020407070D0804" pitchFamily="66" charset="0"/>
            </a:endParaRPr>
          </a:p>
          <a:p>
            <a:endParaRPr lang="en-US" sz="2800" dirty="0">
              <a:latin typeface="Edwardian Script ITC" panose="030303020407070D0804" pitchFamily="66" charset="0"/>
            </a:endParaRPr>
          </a:p>
          <a:p>
            <a:r>
              <a:rPr lang="en-US" sz="2800" dirty="0">
                <a:latin typeface="Edwardian Script ITC" panose="030303020407070D0804" pitchFamily="66" charset="0"/>
              </a:rPr>
              <a:t>Maximum:</a:t>
            </a:r>
          </a:p>
          <a:p>
            <a:endParaRPr lang="en-US" sz="2800" dirty="0">
              <a:latin typeface="Edwardian Script ITC" panose="030303020407070D0804" pitchFamily="66" charset="0"/>
            </a:endParaRPr>
          </a:p>
          <a:p>
            <a:endParaRPr lang="en-US" sz="2800" dirty="0">
              <a:latin typeface="Edwardian Script ITC" panose="030303020407070D0804" pitchFamily="66" charset="0"/>
            </a:endParaRPr>
          </a:p>
          <a:p>
            <a:r>
              <a:rPr lang="en-US" sz="2800" dirty="0">
                <a:latin typeface="Edwardian Script ITC" panose="030303020407070D0804" pitchFamily="66" charset="0"/>
              </a:rPr>
              <a:t>Average: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84BD190-2689-4F2E-8007-A9087586B980}"/>
              </a:ext>
            </a:extLst>
          </p:cNvPr>
          <p:cNvGrpSpPr/>
          <p:nvPr/>
        </p:nvGrpSpPr>
        <p:grpSpPr>
          <a:xfrm>
            <a:off x="2118167" y="219919"/>
            <a:ext cx="2674356" cy="6128010"/>
            <a:chOff x="2118167" y="219919"/>
            <a:chExt cx="2674356" cy="6128010"/>
          </a:xfrm>
        </p:grpSpPr>
        <p:pic>
          <p:nvPicPr>
            <p:cNvPr id="44" name="Picture 43" descr="A picture containing different, several, line&#10;&#10;Description automatically generated">
              <a:extLst>
                <a:ext uri="{FF2B5EF4-FFF2-40B4-BE49-F238E27FC236}">
                  <a16:creationId xmlns:a16="http://schemas.microsoft.com/office/drawing/2014/main" id="{D467440F-7C2B-4349-8341-50CFCDACA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4573" y="1042504"/>
              <a:ext cx="2647950" cy="5305425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A8B332C-C6EE-4725-BE96-7F0E19D9F5D6}"/>
                </a:ext>
              </a:extLst>
            </p:cNvPr>
            <p:cNvSpPr txBox="1"/>
            <p:nvPr/>
          </p:nvSpPr>
          <p:spPr>
            <a:xfrm>
              <a:off x="2118167" y="219919"/>
              <a:ext cx="26621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Edwardian Script ITC" panose="030303020407070D0804" pitchFamily="66" charset="0"/>
                </a:rPr>
                <a:t>Natural selection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2767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ndoor, night&#10;&#10;Description automatically generated">
            <a:extLst>
              <a:ext uri="{FF2B5EF4-FFF2-40B4-BE49-F238E27FC236}">
                <a16:creationId xmlns:a16="http://schemas.microsoft.com/office/drawing/2014/main" id="{1182CC15-282C-4AC3-9A5D-388EAC2E7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131" y="250067"/>
            <a:ext cx="2398501" cy="273465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B47DB57-8EA8-412A-A23A-0C9F4F4F7432}"/>
              </a:ext>
            </a:extLst>
          </p:cNvPr>
          <p:cNvGrpSpPr/>
          <p:nvPr/>
        </p:nvGrpSpPr>
        <p:grpSpPr>
          <a:xfrm>
            <a:off x="2090192" y="3873278"/>
            <a:ext cx="3068901" cy="2782508"/>
            <a:chOff x="3964078" y="2121291"/>
            <a:chExt cx="2969049" cy="3222505"/>
          </a:xfrm>
        </p:grpSpPr>
        <p:pic>
          <p:nvPicPr>
            <p:cNvPr id="14" name="Picture 13" descr="A picture containing flour&#10;&#10;Description automatically generated">
              <a:extLst>
                <a:ext uri="{FF2B5EF4-FFF2-40B4-BE49-F238E27FC236}">
                  <a16:creationId xmlns:a16="http://schemas.microsoft.com/office/drawing/2014/main" id="{C8EA3F58-321B-46E0-96D9-5E26258D3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4078" y="2121291"/>
              <a:ext cx="2969049" cy="322250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E6C5E9-C816-45EB-94E3-2F662255A7CC}"/>
                </a:ext>
              </a:extLst>
            </p:cNvPr>
            <p:cNvSpPr txBox="1"/>
            <p:nvPr/>
          </p:nvSpPr>
          <p:spPr>
            <a:xfrm>
              <a:off x="4409954" y="2558005"/>
              <a:ext cx="220644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Edwardian Script ITC" panose="030303020407070D0804" pitchFamily="66" charset="0"/>
                </a:rPr>
                <a:t>Generation     id            score</a:t>
              </a:r>
            </a:p>
            <a:p>
              <a:pPr marL="342900" indent="-342900">
                <a:buAutoNum type="arabicPlain"/>
              </a:pPr>
              <a:r>
                <a:rPr lang="en-US" dirty="0">
                  <a:latin typeface="Edwardian Script ITC" panose="030303020407070D0804" pitchFamily="66" charset="0"/>
                </a:rPr>
                <a:t>                 1            14</a:t>
              </a:r>
            </a:p>
            <a:p>
              <a:r>
                <a:rPr lang="en-US" dirty="0">
                  <a:latin typeface="Edwardian Script ITC" panose="030303020407070D0804" pitchFamily="66" charset="0"/>
                </a:rPr>
                <a:t>.                         .               .</a:t>
              </a:r>
            </a:p>
            <a:p>
              <a:r>
                <a:rPr lang="en-US" dirty="0">
                  <a:latin typeface="Edwardian Script ITC" panose="030303020407070D0804" pitchFamily="66" charset="0"/>
                </a:rPr>
                <a:t>.                         .                .</a:t>
              </a:r>
            </a:p>
            <a:p>
              <a:r>
                <a:rPr lang="en-US" dirty="0">
                  <a:latin typeface="Edwardian Script ITC" panose="030303020407070D0804" pitchFamily="66" charset="0"/>
                </a:rPr>
                <a:t>.                         .                 .</a:t>
              </a:r>
            </a:p>
            <a:p>
              <a:r>
                <a:rPr lang="en-US" dirty="0">
                  <a:latin typeface="Edwardian Script ITC" panose="030303020407070D0804" pitchFamily="66" charset="0"/>
                </a:rPr>
                <a:t>5000             20000     40</a:t>
              </a:r>
            </a:p>
            <a:p>
              <a:endParaRPr lang="en-US" dirty="0"/>
            </a:p>
            <a:p>
              <a:pPr marL="342900" indent="-342900">
                <a:buAutoNum type="arabicPlain"/>
              </a:pPr>
              <a:endParaRPr lang="en-US" dirty="0"/>
            </a:p>
          </p:txBody>
        </p:sp>
      </p:grpSp>
      <p:pic>
        <p:nvPicPr>
          <p:cNvPr id="22" name="Picture 21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11A98654-BC4B-4EDA-83D1-A07C0668F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48365">
            <a:off x="2831149" y="3006415"/>
            <a:ext cx="818036" cy="8180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058CE00-D92F-480D-B216-06766AFB2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0522" y="3963589"/>
            <a:ext cx="2276475" cy="2343149"/>
          </a:xfrm>
          <a:prstGeom prst="rect">
            <a:avLst/>
          </a:prstGeom>
        </p:spPr>
      </p:pic>
      <p:pic>
        <p:nvPicPr>
          <p:cNvPr id="33" name="Picture 32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E52E842D-FB9D-47AE-8854-5A8BED97B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753">
            <a:off x="5400789" y="4726146"/>
            <a:ext cx="818036" cy="818036"/>
          </a:xfrm>
          <a:prstGeom prst="rect">
            <a:avLst/>
          </a:prstGeom>
        </p:spPr>
      </p:pic>
      <p:pic>
        <p:nvPicPr>
          <p:cNvPr id="36" name="Picture 35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0EE79A8D-B7F9-46E3-8A3B-C6B1E1AA7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36016">
            <a:off x="7189741" y="3030991"/>
            <a:ext cx="818036" cy="818036"/>
          </a:xfrm>
          <a:prstGeom prst="rect">
            <a:avLst/>
          </a:prstGeom>
        </p:spPr>
      </p:pic>
      <p:pic>
        <p:nvPicPr>
          <p:cNvPr id="38" name="Picture 3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2F465D0-B35D-4D68-82FC-F1B44C5CFB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522" y="375689"/>
            <a:ext cx="3546362" cy="27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66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8355D8-ED0E-4D4B-9E94-3568AE5B2AEA}"/>
              </a:ext>
            </a:extLst>
          </p:cNvPr>
          <p:cNvGrpSpPr/>
          <p:nvPr/>
        </p:nvGrpSpPr>
        <p:grpSpPr>
          <a:xfrm>
            <a:off x="764894" y="982133"/>
            <a:ext cx="5474592" cy="2077864"/>
            <a:chOff x="2797951" y="1567356"/>
            <a:chExt cx="5760721" cy="212026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53978F0-B159-4573-BD77-DBA09776E54B}"/>
                </a:ext>
              </a:extLst>
            </p:cNvPr>
            <p:cNvGrpSpPr/>
            <p:nvPr/>
          </p:nvGrpSpPr>
          <p:grpSpPr>
            <a:xfrm>
              <a:off x="2797951" y="1567356"/>
              <a:ext cx="5760721" cy="2120265"/>
              <a:chOff x="0" y="0"/>
              <a:chExt cx="6134100" cy="2258060"/>
            </a:xfrm>
          </p:grpSpPr>
          <p:pic>
            <p:nvPicPr>
              <p:cNvPr id="3" name="Picture 2" descr="Chart, histogram&#10;&#10;Description automatically generated">
                <a:extLst>
                  <a:ext uri="{FF2B5EF4-FFF2-40B4-BE49-F238E27FC236}">
                    <a16:creationId xmlns:a16="http://schemas.microsoft.com/office/drawing/2014/main" id="{7311F851-81ED-48CC-92A7-7A285D9E4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4200" y="0"/>
                <a:ext cx="3009900" cy="2257425"/>
              </a:xfrm>
              <a:prstGeom prst="rect">
                <a:avLst/>
              </a:prstGeom>
            </p:spPr>
          </p:pic>
          <p:pic>
            <p:nvPicPr>
              <p:cNvPr id="4" name="Picture 3" descr="Chart&#10;&#10;Description automatically generated">
                <a:extLst>
                  <a:ext uri="{FF2B5EF4-FFF2-40B4-BE49-F238E27FC236}">
                    <a16:creationId xmlns:a16="http://schemas.microsoft.com/office/drawing/2014/main" id="{99B55656-A6EE-4EF9-A456-9BF39A76F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007995" cy="225806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F77F6BE-463B-4C7A-8A39-ED263B580673}"/>
                  </a:ext>
                </a:extLst>
              </p:cNvPr>
              <p:cNvSpPr/>
              <p:nvPr/>
            </p:nvSpPr>
            <p:spPr>
              <a:xfrm>
                <a:off x="3754349" y="25336"/>
                <a:ext cx="1773236" cy="458261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Individual | Not Clone</a:t>
                </a: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D96B1A-BD06-4610-8A3E-3FC0BF164C15}"/>
                </a:ext>
              </a:extLst>
            </p:cNvPr>
            <p:cNvSpPr/>
            <p:nvPr/>
          </p:nvSpPr>
          <p:spPr>
            <a:xfrm>
              <a:off x="3409698" y="1591146"/>
              <a:ext cx="1665301" cy="430295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2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Individual | Clone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B242F6-C86F-45F7-8634-8C18EC5CF81E}"/>
              </a:ext>
            </a:extLst>
          </p:cNvPr>
          <p:cNvGrpSpPr/>
          <p:nvPr/>
        </p:nvGrpSpPr>
        <p:grpSpPr>
          <a:xfrm>
            <a:off x="6526467" y="982133"/>
            <a:ext cx="4965061" cy="2077223"/>
            <a:chOff x="6096000" y="516001"/>
            <a:chExt cx="5760085" cy="21196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C03D1A-36D3-484A-83EE-9CD5977017A9}"/>
                </a:ext>
              </a:extLst>
            </p:cNvPr>
            <p:cNvGrpSpPr/>
            <p:nvPr/>
          </p:nvGrpSpPr>
          <p:grpSpPr>
            <a:xfrm>
              <a:off x="6096000" y="516001"/>
              <a:ext cx="5760085" cy="2119630"/>
              <a:chOff x="0" y="0"/>
              <a:chExt cx="6133853" cy="225742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634C999-35BA-4C66-A88F-36AF8C80E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24447" y="0"/>
                <a:ext cx="3009406" cy="2257425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F4459B1-2A59-4DCE-B657-ED1A8FE77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847"/>
                <a:ext cx="3007995" cy="2256367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ABCD21A-EE3B-49B7-B033-D40A28171317}"/>
                  </a:ext>
                </a:extLst>
              </p:cNvPr>
              <p:cNvSpPr/>
              <p:nvPr/>
            </p:nvSpPr>
            <p:spPr>
              <a:xfrm>
                <a:off x="3754350" y="136780"/>
                <a:ext cx="1773237" cy="439858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2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Mean | Not Clone</a:t>
                </a:r>
                <a:endPara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79578B-D26B-400E-9A81-D0473BCFB9C6}"/>
                </a:ext>
              </a:extLst>
            </p:cNvPr>
            <p:cNvSpPr/>
            <p:nvPr/>
          </p:nvSpPr>
          <p:spPr>
            <a:xfrm>
              <a:off x="6795278" y="617414"/>
              <a:ext cx="1665184" cy="440027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2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Mean | Clone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D7E395-8035-4370-B22D-EC3459FDF926}"/>
              </a:ext>
            </a:extLst>
          </p:cNvPr>
          <p:cNvGrpSpPr/>
          <p:nvPr/>
        </p:nvGrpSpPr>
        <p:grpSpPr>
          <a:xfrm>
            <a:off x="764894" y="3797207"/>
            <a:ext cx="5474591" cy="2185903"/>
            <a:chOff x="764893" y="3797208"/>
            <a:chExt cx="5760085" cy="21196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E39213F-1707-4D37-A6D9-C019359CA2D0}"/>
                </a:ext>
              </a:extLst>
            </p:cNvPr>
            <p:cNvGrpSpPr/>
            <p:nvPr/>
          </p:nvGrpSpPr>
          <p:grpSpPr>
            <a:xfrm>
              <a:off x="764893" y="3797208"/>
              <a:ext cx="5760085" cy="2119630"/>
              <a:chOff x="0" y="0"/>
              <a:chExt cx="6133853" cy="225742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5AF1423-D5BF-49CB-92FE-CBCD566E0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24447" y="0"/>
                <a:ext cx="3009406" cy="225742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7C31F2A-FB9E-4955-8F47-7E3D72717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847"/>
                <a:ext cx="3007995" cy="2256366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16DC4EA-6331-4103-BDE4-96C4F1178BB3}"/>
                  </a:ext>
                </a:extLst>
              </p:cNvPr>
              <p:cNvSpPr/>
              <p:nvPr/>
            </p:nvSpPr>
            <p:spPr>
              <a:xfrm>
                <a:off x="3773357" y="0"/>
                <a:ext cx="1773237" cy="314325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2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Maximum | Not Clone</a:t>
                </a:r>
                <a:endPara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02026F8-4354-4EE5-90D3-97C01B23D22C}"/>
                </a:ext>
              </a:extLst>
            </p:cNvPr>
            <p:cNvSpPr/>
            <p:nvPr/>
          </p:nvSpPr>
          <p:spPr>
            <a:xfrm>
              <a:off x="1376482" y="3797208"/>
              <a:ext cx="1665184" cy="295138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2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Maximum | Clone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9BB5C71-E2EE-43D6-8C0F-832DF4C6EE42}"/>
              </a:ext>
            </a:extLst>
          </p:cNvPr>
          <p:cNvGrpSpPr/>
          <p:nvPr/>
        </p:nvGrpSpPr>
        <p:grpSpPr>
          <a:xfrm>
            <a:off x="6526467" y="3783449"/>
            <a:ext cx="4965062" cy="2184878"/>
            <a:chOff x="6575172" y="3783449"/>
            <a:chExt cx="5048329" cy="218487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DD7A21F-3E11-476B-9FCC-DDDA74257F09}"/>
                </a:ext>
              </a:extLst>
            </p:cNvPr>
            <p:cNvGrpSpPr/>
            <p:nvPr/>
          </p:nvGrpSpPr>
          <p:grpSpPr>
            <a:xfrm>
              <a:off x="6575172" y="3783449"/>
              <a:ext cx="5048329" cy="2184878"/>
              <a:chOff x="0" y="0"/>
              <a:chExt cx="6133853" cy="2257424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4D85F7E-2C5A-4D81-8BE6-674418A43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24447" y="0"/>
                <a:ext cx="3009406" cy="225742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D069EFF-DD9E-479E-8EE6-46D1D0DED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847"/>
                <a:ext cx="3007995" cy="2256366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0B6D0EE-4632-43E1-9899-B8A5065C78A6}"/>
                  </a:ext>
                </a:extLst>
              </p:cNvPr>
              <p:cNvSpPr/>
              <p:nvPr/>
            </p:nvSpPr>
            <p:spPr>
              <a:xfrm>
                <a:off x="3754349" y="0"/>
                <a:ext cx="1773237" cy="451106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2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Minimum | Not Clone</a:t>
                </a:r>
                <a:endPara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697C9D6-4EC7-4269-8A9E-FA0D18EEC17E}"/>
                </a:ext>
              </a:extLst>
            </p:cNvPr>
            <p:cNvSpPr/>
            <p:nvPr/>
          </p:nvSpPr>
          <p:spPr>
            <a:xfrm>
              <a:off x="7140332" y="3800865"/>
              <a:ext cx="1459423" cy="436609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1200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Minimum | Clone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0553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13BA32-614A-44FB-BD7F-C28DC8F43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278461"/>
              </p:ext>
            </p:extLst>
          </p:nvPr>
        </p:nvGraphicFramePr>
        <p:xfrm>
          <a:off x="5652332" y="812800"/>
          <a:ext cx="5315405" cy="4351338"/>
        </p:xfrm>
        <a:graphic>
          <a:graphicData uri="http://schemas.openxmlformats.org/drawingml/2006/table">
            <a:tbl>
              <a:tblPr firstRow="1" firstCol="1" bandRow="1"/>
              <a:tblGrid>
                <a:gridCol w="1440447">
                  <a:extLst>
                    <a:ext uri="{9D8B030D-6E8A-4147-A177-3AD203B41FA5}">
                      <a16:colId xmlns:a16="http://schemas.microsoft.com/office/drawing/2014/main" val="4178501897"/>
                    </a:ext>
                  </a:extLst>
                </a:gridCol>
                <a:gridCol w="780600">
                  <a:extLst>
                    <a:ext uri="{9D8B030D-6E8A-4147-A177-3AD203B41FA5}">
                      <a16:colId xmlns:a16="http://schemas.microsoft.com/office/drawing/2014/main" val="1568130884"/>
                    </a:ext>
                  </a:extLst>
                </a:gridCol>
                <a:gridCol w="826955">
                  <a:extLst>
                    <a:ext uri="{9D8B030D-6E8A-4147-A177-3AD203B41FA5}">
                      <a16:colId xmlns:a16="http://schemas.microsoft.com/office/drawing/2014/main" val="620859496"/>
                    </a:ext>
                  </a:extLst>
                </a:gridCol>
                <a:gridCol w="764004">
                  <a:extLst>
                    <a:ext uri="{9D8B030D-6E8A-4147-A177-3AD203B41FA5}">
                      <a16:colId xmlns:a16="http://schemas.microsoft.com/office/drawing/2014/main" val="2045380735"/>
                    </a:ext>
                  </a:extLst>
                </a:gridCol>
                <a:gridCol w="781745">
                  <a:extLst>
                    <a:ext uri="{9D8B030D-6E8A-4147-A177-3AD203B41FA5}">
                      <a16:colId xmlns:a16="http://schemas.microsoft.com/office/drawing/2014/main" val="2215644035"/>
                    </a:ext>
                  </a:extLst>
                </a:gridCol>
                <a:gridCol w="721654">
                  <a:extLst>
                    <a:ext uri="{9D8B030D-6E8A-4147-A177-3AD203B41FA5}">
                      <a16:colId xmlns:a16="http://schemas.microsoft.com/office/drawing/2014/main" val="735066901"/>
                    </a:ext>
                  </a:extLst>
                </a:gridCol>
              </a:tblGrid>
              <a:tr h="31365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rewardGroupModes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OwnScores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Minimums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Maximums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Sums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365222"/>
                  </a:ext>
                </a:extLst>
              </a:tr>
              <a:tr h="4770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LOD_0_0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Group mode: Clone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Reward mode: Individual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36.4275510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26.0175510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47.4516326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36.4275510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145.710204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2537642"/>
                  </a:ext>
                </a:extLst>
              </a:tr>
              <a:tr h="4770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LOD_0_1 </a:t>
                      </a:r>
                      <a:r>
                        <a:rPr lang="en-US" sz="90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Group mode: Not Clone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Reward mode: Individual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44.7497959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20.1351020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52.0906122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36.5244898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146.097959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518109"/>
                  </a:ext>
                </a:extLst>
              </a:tr>
              <a:tr h="4770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LOD_1_0 </a:t>
                      </a:r>
                      <a:r>
                        <a:rPr lang="en-US" sz="90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Group mode: Clone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Reward mode: Average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36.4372959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25.8336734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47.5702040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36.4372959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145.749183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962054"/>
                  </a:ext>
                </a:extLst>
              </a:tr>
              <a:tr h="4770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LOD_1_1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Group mode: Not clone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Reward mode: Average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47.0285714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11.6457142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56.7748979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33.9260204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135.704081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590577"/>
                  </a:ext>
                </a:extLst>
              </a:tr>
              <a:tr h="4770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LOD_2_0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Group mode: Clone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Reward mode: Maximum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91.9987755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2.70897959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91.9987755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30.8365306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123.346122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8244116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LOD_2_1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Group mode: Not clone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Reward mode: Maximum</a:t>
                      </a: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67.5675510</a:t>
                      </a: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1.56244898</a:t>
                      </a: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75.5930612</a:t>
                      </a: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31.0185204</a:t>
                      </a: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124.074081</a:t>
                      </a: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078755"/>
                  </a:ext>
                </a:extLst>
              </a:tr>
              <a:tr h="4770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LOD_3_0  </a:t>
                      </a:r>
                      <a:r>
                        <a:rPr lang="en-US" sz="900"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Group mode: Clone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Reward mode: Minimum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30.7763265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30.7763265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42.3973469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36.4311734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145.724693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842782"/>
                  </a:ext>
                </a:extLst>
              </a:tr>
              <a:tr h="4770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LOD_3_1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Group mode: Not clone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Reward mode: Minimum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34.1008163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23.0051020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44.5406122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33.0433673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132.173469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8114" marR="581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010671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1041A87F-F953-4358-913B-085E5506781F}"/>
              </a:ext>
            </a:extLst>
          </p:cNvPr>
          <p:cNvGrpSpPr/>
          <p:nvPr/>
        </p:nvGrpSpPr>
        <p:grpSpPr>
          <a:xfrm>
            <a:off x="7377332" y="1290086"/>
            <a:ext cx="3397245" cy="3396766"/>
            <a:chOff x="5268647" y="2268833"/>
            <a:chExt cx="3397245" cy="3396766"/>
          </a:xfrm>
        </p:grpSpPr>
        <p:pic>
          <p:nvPicPr>
            <p:cNvPr id="2051" name="Picture 9" descr="Logo&#10;&#10;Description automatically generated">
              <a:extLst>
                <a:ext uri="{FF2B5EF4-FFF2-40B4-BE49-F238E27FC236}">
                  <a16:creationId xmlns:a16="http://schemas.microsoft.com/office/drawing/2014/main" id="{9BAC4BDE-933D-40B3-841E-29F5F5D39A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8622" y="2746841"/>
              <a:ext cx="292100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10" descr="Logo&#10;&#10;Description automatically generated">
              <a:extLst>
                <a:ext uri="{FF2B5EF4-FFF2-40B4-BE49-F238E27FC236}">
                  <a16:creationId xmlns:a16="http://schemas.microsoft.com/office/drawing/2014/main" id="{9E6424AD-31B9-4CE2-B225-35EAB896C2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8573" y="4216109"/>
              <a:ext cx="292100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20" descr="Logo&#10;&#10;Description automatically generated">
              <a:extLst>
                <a:ext uri="{FF2B5EF4-FFF2-40B4-BE49-F238E27FC236}">
                  <a16:creationId xmlns:a16="http://schemas.microsoft.com/office/drawing/2014/main" id="{C2AB531D-ACAE-451C-9892-4556DBAE9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1819" y="2772225"/>
              <a:ext cx="292100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1" name="Picture 21" descr="Logo&#10;&#10;Description automatically generated">
              <a:extLst>
                <a:ext uri="{FF2B5EF4-FFF2-40B4-BE49-F238E27FC236}">
                  <a16:creationId xmlns:a16="http://schemas.microsoft.com/office/drawing/2014/main" id="{DFC66C58-34FB-4C55-9CF1-24BF736D74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429" y="4203257"/>
              <a:ext cx="292100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3" name="Picture 2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1FC08A1-05B4-4151-AAD0-9BFC6AAD9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9212" y="3245401"/>
              <a:ext cx="274638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2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A41B8AD-7C17-4A8D-B157-32BC55B83D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8360" y="4856857"/>
              <a:ext cx="274638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9" name="Picture 2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8132FDB-A0C4-4D03-847C-0734A78A7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3228" y="3266951"/>
              <a:ext cx="274638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2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C1867FD-9442-4816-9810-3E9C34A57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0164" y="2268833"/>
              <a:ext cx="274637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29" descr="Logo&#10;&#10;Description automatically generated">
              <a:extLst>
                <a:ext uri="{FF2B5EF4-FFF2-40B4-BE49-F238E27FC236}">
                  <a16:creationId xmlns:a16="http://schemas.microsoft.com/office/drawing/2014/main" id="{363B4580-18AC-4AAB-A85A-FD7A73CEE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6084" y="5390961"/>
              <a:ext cx="274638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31" descr="Logo&#10;&#10;Description automatically generated">
              <a:extLst>
                <a:ext uri="{FF2B5EF4-FFF2-40B4-BE49-F238E27FC236}">
                  <a16:creationId xmlns:a16="http://schemas.microsoft.com/office/drawing/2014/main" id="{00D2E6DD-E29E-4551-8E57-0F85C17090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1255" y="5388084"/>
              <a:ext cx="274637" cy="274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32" descr="Logo&#10;&#10;Description automatically generated">
              <a:extLst>
                <a:ext uri="{FF2B5EF4-FFF2-40B4-BE49-F238E27FC236}">
                  <a16:creationId xmlns:a16="http://schemas.microsoft.com/office/drawing/2014/main" id="{DD3D5A41-38E0-4576-9B72-F83A8A333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035" y="3712680"/>
              <a:ext cx="274638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9" name="Picture 33" descr="Logo&#10;&#10;Description automatically generated">
              <a:extLst>
                <a:ext uri="{FF2B5EF4-FFF2-40B4-BE49-F238E27FC236}">
                  <a16:creationId xmlns:a16="http://schemas.microsoft.com/office/drawing/2014/main" id="{FE960372-A59E-480A-8A98-B0EABBA170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8647" y="3739682"/>
              <a:ext cx="274638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298" descr="Logo&#10;&#10;Description automatically generated">
              <a:extLst>
                <a:ext uri="{FF2B5EF4-FFF2-40B4-BE49-F238E27FC236}">
                  <a16:creationId xmlns:a16="http://schemas.microsoft.com/office/drawing/2014/main" id="{0AE7246B-14EC-4D41-BC56-A8F5B48A8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6787" y="5375107"/>
              <a:ext cx="292100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29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9CF44EC-455A-42C8-AB72-60E2A0C52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9160" y="4856857"/>
              <a:ext cx="274638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300" descr="Logo&#10;&#10;Description automatically generated">
              <a:extLst>
                <a:ext uri="{FF2B5EF4-FFF2-40B4-BE49-F238E27FC236}">
                  <a16:creationId xmlns:a16="http://schemas.microsoft.com/office/drawing/2014/main" id="{078DD8AD-362A-4B2F-B4A2-7A2A98ABC2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0164" y="3261317"/>
              <a:ext cx="274638" cy="274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A portrait of a person&#10;&#10;Description automatically generated">
            <a:extLst>
              <a:ext uri="{FF2B5EF4-FFF2-40B4-BE49-F238E27FC236}">
                <a16:creationId xmlns:a16="http://schemas.microsoft.com/office/drawing/2014/main" id="{BBBC10BF-71F4-4AC0-A81C-EB7E705C1B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0" y="3406751"/>
            <a:ext cx="3011098" cy="3011098"/>
          </a:xfrm>
          <a:prstGeom prst="rect">
            <a:avLst/>
          </a:prstGeom>
        </p:spPr>
      </p:pic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7DC519DC-3136-4EFF-B0AE-60B1B62B068D}"/>
              </a:ext>
            </a:extLst>
          </p:cNvPr>
          <p:cNvSpPr/>
          <p:nvPr/>
        </p:nvSpPr>
        <p:spPr>
          <a:xfrm>
            <a:off x="524451" y="334956"/>
            <a:ext cx="3490028" cy="2340441"/>
          </a:xfrm>
          <a:prstGeom prst="cloudCallout">
            <a:avLst>
              <a:gd name="adj1" fmla="val -21480"/>
              <a:gd name="adj2" fmla="val 7911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Edwardian Script ITC" panose="030303020407070D0804" pitchFamily="66" charset="0"/>
              </a:rPr>
              <a:t>So, the Marx’ dream and my ideas are both satisfied?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72E7CD-C579-475F-9F07-13F7B5DF7847}"/>
              </a:ext>
            </a:extLst>
          </p:cNvPr>
          <p:cNvGrpSpPr/>
          <p:nvPr/>
        </p:nvGrpSpPr>
        <p:grpSpPr>
          <a:xfrm>
            <a:off x="2493761" y="2593148"/>
            <a:ext cx="2969978" cy="3067774"/>
            <a:chOff x="2958190" y="3130406"/>
            <a:chExt cx="2969978" cy="306777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1BE0717-D4A5-49E2-B927-465504214178}"/>
                </a:ext>
              </a:extLst>
            </p:cNvPr>
            <p:cNvSpPr/>
            <p:nvPr/>
          </p:nvSpPr>
          <p:spPr>
            <a:xfrm>
              <a:off x="3844725" y="5353228"/>
              <a:ext cx="2083443" cy="8449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Edwardian Script ITC" panose="030303020407070D0804" pitchFamily="66" charset="0"/>
                </a:rPr>
                <a:t>WE</a:t>
              </a:r>
              <a:endParaRPr lang="en-US" b="1" dirty="0">
                <a:solidFill>
                  <a:schemeClr val="tx1"/>
                </a:solidFill>
                <a:latin typeface="Edwardian Script ITC" panose="030303020407070D0804" pitchFamily="66" charset="0"/>
              </a:endParaRPr>
            </a:p>
          </p:txBody>
        </p:sp>
        <p:sp>
          <p:nvSpPr>
            <p:cNvPr id="31" name="Thought Bubble: Cloud 30">
              <a:extLst>
                <a:ext uri="{FF2B5EF4-FFF2-40B4-BE49-F238E27FC236}">
                  <a16:creationId xmlns:a16="http://schemas.microsoft.com/office/drawing/2014/main" id="{489A0A36-2DBC-4FA8-A8C6-A9873AF6F9BB}"/>
                </a:ext>
              </a:extLst>
            </p:cNvPr>
            <p:cNvSpPr/>
            <p:nvPr/>
          </p:nvSpPr>
          <p:spPr>
            <a:xfrm>
              <a:off x="2958190" y="3130406"/>
              <a:ext cx="2850933" cy="1627205"/>
            </a:xfrm>
            <a:prstGeom prst="cloudCallout">
              <a:avLst>
                <a:gd name="adj1" fmla="val 20482"/>
                <a:gd name="adj2" fmla="val 7756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Edwardian Script ITC" panose="030303020407070D0804" pitchFamily="66" charset="0"/>
                </a:rPr>
                <a:t>For Markov Brain Agents, yes!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372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588</TotalTime>
  <Words>455</Words>
  <Application>Microsoft Office PowerPoint</Application>
  <PresentationFormat>Widescreen</PresentationFormat>
  <Paragraphs>131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Edwardian Script ITC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Bamshad Shirmohammadi</dc:creator>
  <cp:lastModifiedBy>Bamshad Shirmohammadi</cp:lastModifiedBy>
  <cp:revision>52</cp:revision>
  <dcterms:created xsi:type="dcterms:W3CDTF">2021-01-15T21:43:53Z</dcterms:created>
  <dcterms:modified xsi:type="dcterms:W3CDTF">2021-01-16T16:54:25Z</dcterms:modified>
</cp:coreProperties>
</file>